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9" r:id="rId3"/>
    <p:sldId id="281" r:id="rId4"/>
    <p:sldId id="271" r:id="rId5"/>
    <p:sldId id="272" r:id="rId6"/>
    <p:sldId id="273" r:id="rId7"/>
    <p:sldId id="258" r:id="rId8"/>
    <p:sldId id="259" r:id="rId9"/>
    <p:sldId id="260" r:id="rId10"/>
    <p:sldId id="261" r:id="rId11"/>
    <p:sldId id="262" r:id="rId12"/>
    <p:sldId id="263" r:id="rId13"/>
    <p:sldId id="274" r:id="rId14"/>
    <p:sldId id="275" r:id="rId15"/>
    <p:sldId id="276" r:id="rId16"/>
    <p:sldId id="277" r:id="rId17"/>
    <p:sldId id="282" r:id="rId18"/>
    <p:sldId id="278" r:id="rId19"/>
    <p:sldId id="283" r:id="rId2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88C14-FC8B-4F17-864D-BBC378321FD9}" type="datetimeFigureOut">
              <a:rPr lang="pt-PT" smtClean="0"/>
              <a:pPr/>
              <a:t>31-12-2007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55A56-ED55-4F20-8DAE-C3E5CAF75127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18832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55A56-ED55-4F20-8DAE-C3E5CAF75127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07916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55A56-ED55-4F20-8DAE-C3E5CAF75127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07916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55A56-ED55-4F20-8DAE-C3E5CAF75127}" type="slidenum">
              <a:rPr lang="pt-PT" smtClean="0"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07916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843C-71D6-4B66-8D4A-358D4747EE30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5082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2748-B0CC-4E67-8E05-CDA47F09CAB3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52399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1B82-104D-4E83-A2A8-51764B305F81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766489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837639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C6035-6D0D-4AAE-AC43-129E8B4FBA8A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65835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0CE1F-3BE4-4A25-B00D-926464CDF3AA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47571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5606B-A7B6-44CD-A756-E6A8BAA9D3FA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68239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F7BE0-845F-4DF7-AAF6-2164E3644E27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256520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A3E-2B84-4A6C-B479-21C2173FD410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167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6500-AD3D-48BD-8DD1-B226FD996C37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71509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0C95-474C-4B14-87CD-28EBEEC56170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07209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4.bp.blogspot.com/-vEpuDJipK48/T8t68kYL0wI/AAAAAAAAy-w/ERG1RPu55IA/s1600/amigos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2578298"/>
          </a:xfrm>
          <a:prstGeom prst="rect">
            <a:avLst/>
          </a:prstGeom>
          <a:solidFill>
            <a:schemeClr val="dk1">
              <a:alpha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estilo,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51520" y="2996951"/>
            <a:ext cx="8712968" cy="5040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2FF26A12-A21A-430B-8EFC-17204D5A8DD6}" type="datetime1">
              <a:rPr lang="pt-PT" smtClean="0"/>
              <a:pPr algn="l"/>
              <a:t>31-12-2007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pt-PT" smtClean="0"/>
              <a:t>Amizade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FA5A40B-50BF-42AD-8C0F-49BF8AAE3869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87135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r" defTabSz="914400" rtl="0" eaLnBrk="1" latinLnBrk="0" hangingPunct="1">
        <a:spcBef>
          <a:spcPct val="20000"/>
        </a:spcBef>
        <a:buFont typeface="Arial" pitchFamily="34" charset="0"/>
        <a:buChar char="•"/>
        <a:defRPr sz="28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r" defTabSz="914400" rtl="0" eaLnBrk="1" latinLnBrk="0" hangingPunct="1">
        <a:spcBef>
          <a:spcPct val="20000"/>
        </a:spcBef>
        <a:buFont typeface="Arial" pitchFamily="34" charset="0"/>
        <a:buChar char="–"/>
        <a:defRPr sz="24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r" defTabSz="914400" rtl="0" eaLnBrk="1" latinLnBrk="0" hangingPunct="1">
        <a:spcBef>
          <a:spcPct val="20000"/>
        </a:spcBef>
        <a:buFont typeface="Arial" pitchFamily="34" charset="0"/>
        <a:buChar char="•"/>
        <a:defRPr sz="20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r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r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&#243;nica%20Mendes\Music\M&#250;sicas\Nocturno%20Op9%20N&#186;2.wm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&#243;nica%20Mendes\Music\M&#250;sicas\Nocturno%20Op9%20N&#186;2.wm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908720"/>
            <a:ext cx="8712968" cy="1872208"/>
          </a:xfrm>
        </p:spPr>
        <p:txBody>
          <a:bodyPr>
            <a:normAutofit/>
          </a:bodyPr>
          <a:lstStyle/>
          <a:p>
            <a:r>
              <a:rPr lang="pt-PT" sz="7200" dirty="0" smtClean="0"/>
              <a:t>Amizade</a:t>
            </a:r>
            <a:endParaRPr lang="pt-PT" sz="7200" dirty="0"/>
          </a:p>
        </p:txBody>
      </p:sp>
      <p:sp>
        <p:nvSpPr>
          <p:cNvPr id="6" name="Marcador de Posição do Rodapé 6"/>
          <p:cNvSpPr>
            <a:spLocks noGrp="1"/>
          </p:cNvSpPr>
          <p:nvPr>
            <p:ph type="ftr" sz="quarter" idx="11"/>
          </p:nvPr>
        </p:nvSpPr>
        <p:spPr>
          <a:xfrm>
            <a:off x="0" y="6309320"/>
            <a:ext cx="3456384" cy="548680"/>
          </a:xfrm>
        </p:spPr>
        <p:txBody>
          <a:bodyPr/>
          <a:lstStyle/>
          <a:p>
            <a:r>
              <a:rPr lang="pt-PT" sz="1600" dirty="0" smtClean="0"/>
              <a:t>Isabel Quintas | Mónica Mendes</a:t>
            </a:r>
            <a:endParaRPr lang="pt-PT" sz="1600" dirty="0"/>
          </a:p>
        </p:txBody>
      </p:sp>
      <p:pic>
        <p:nvPicPr>
          <p:cNvPr id="7" name="Picture 2" descr="home.jpg"/>
          <p:cNvPicPr>
            <a:picLocks noChangeAspect="1" noChangeArrowheads="1"/>
          </p:cNvPicPr>
          <p:nvPr/>
        </p:nvPicPr>
        <p:blipFill>
          <a:blip r:embed="rId3" cstate="print"/>
          <a:srcRect l="86673" t="85384"/>
          <a:stretch>
            <a:fillRect/>
          </a:stretch>
        </p:blipFill>
        <p:spPr bwMode="auto">
          <a:xfrm>
            <a:off x="8244408" y="6237312"/>
            <a:ext cx="504056" cy="414848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6804248" y="62373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EMRC</a:t>
            </a:r>
            <a:endParaRPr lang="pt-PT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36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3600" dirty="0" smtClean="0"/>
              <a:t/>
            </a:r>
            <a:br>
              <a:rPr lang="pt-PT" sz="3600" dirty="0" smtClean="0"/>
            </a:br>
            <a:r>
              <a:rPr lang="pt-PT" dirty="0" smtClean="0"/>
              <a:t>“Amigo é a criatura que escuta todas as nossas coisas sem aquela cara que parece estar dizendo: </a:t>
            </a:r>
            <a:br>
              <a:rPr lang="pt-PT" dirty="0" smtClean="0"/>
            </a:br>
            <a:r>
              <a:rPr lang="pt-PT" dirty="0" smtClean="0"/>
              <a:t>- E eu com isso?”</a:t>
            </a:r>
            <a:r>
              <a:rPr lang="pt-PT" sz="3600" dirty="0" smtClean="0"/>
              <a:t/>
            </a:r>
            <a:br>
              <a:rPr lang="pt-PT" sz="3600" dirty="0" smtClean="0"/>
            </a:br>
            <a:endParaRPr lang="pt-PT" sz="36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95D96-7159-49C0-B559-892CCEA9722E}" type="datetime1">
              <a:rPr lang="pt-PT" smtClean="0"/>
              <a:pPr/>
              <a:t>31-12-2007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251520" y="2996952"/>
            <a:ext cx="8712968" cy="504057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 smtClean="0"/>
              <a:t>Mário Quintana</a:t>
            </a:r>
          </a:p>
          <a:p>
            <a:pPr algn="ctr">
              <a:buNone/>
            </a:pPr>
            <a:r>
              <a:rPr lang="pt-PT" sz="1800" dirty="0" smtClean="0"/>
              <a:t>(1906-1994</a:t>
            </a:r>
            <a:r>
              <a:rPr lang="pt-PT" dirty="0" smtClean="0"/>
              <a:t>)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0592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“A amizade é uma alma </a:t>
            </a:r>
            <a:br>
              <a:rPr lang="pt-PT" dirty="0" smtClean="0"/>
            </a:br>
            <a:r>
              <a:rPr lang="pt-PT" dirty="0" smtClean="0"/>
              <a:t>com dois corpos.” 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7524-6213-4805-82A7-9630AD2B55A2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11</a:t>
            </a:fld>
            <a:endParaRPr lang="pt-PT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smtClean="0"/>
              <a:t>Aristóteles</a:t>
            </a:r>
          </a:p>
          <a:p>
            <a:pPr marL="0" indent="0" algn="ctr">
              <a:buNone/>
            </a:pPr>
            <a:r>
              <a:rPr lang="pt-PT" sz="1800" dirty="0" smtClean="0"/>
              <a:t>(384 - 322 a.C.)</a:t>
            </a:r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xmlns="" val="411535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000" dirty="0" smtClean="0"/>
              <a:t/>
            </a:r>
            <a:br>
              <a:rPr lang="pt-PT" sz="4000" dirty="0" smtClean="0"/>
            </a:br>
            <a:r>
              <a:rPr lang="pt-PT" dirty="0" smtClean="0"/>
              <a:t>“Um irmão pode não ser um amigo, mas um amigo sempre será </a:t>
            </a:r>
            <a:br>
              <a:rPr lang="pt-PT" dirty="0" smtClean="0"/>
            </a:br>
            <a:r>
              <a:rPr lang="pt-PT" dirty="0" smtClean="0"/>
              <a:t>um irmão.” </a:t>
            </a:r>
            <a:r>
              <a:rPr lang="pt-PT" sz="4000" dirty="0" smtClean="0"/>
              <a:t/>
            </a:r>
            <a:br>
              <a:rPr lang="pt-PT" sz="4000" dirty="0" smtClean="0"/>
            </a:br>
            <a:endParaRPr lang="pt-PT" sz="40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pt-PT" sz="11200" dirty="0" smtClean="0"/>
              <a:t>Benjamin Franklin</a:t>
            </a:r>
          </a:p>
          <a:p>
            <a:pPr marL="0" indent="0" algn="ctr">
              <a:buNone/>
            </a:pPr>
            <a:r>
              <a:rPr lang="pt-PT" sz="7200" dirty="0" smtClean="0"/>
              <a:t>(1706 - 1790)</a:t>
            </a:r>
            <a:endParaRPr lang="pt-PT" sz="72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2A5A-90BE-404A-B977-24B217F4AAD6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4106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“Repreende o amigo em segredo e elogia-o em público.”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smtClean="0"/>
              <a:t>Leonardo da Vinci</a:t>
            </a:r>
          </a:p>
          <a:p>
            <a:pPr marL="0" indent="0" algn="ctr">
              <a:buNone/>
            </a:pPr>
            <a:r>
              <a:rPr lang="pt-PT" sz="1800" dirty="0" smtClean="0"/>
              <a:t>(1452 -1519) 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72658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“A ave constrói o ninho; </a:t>
            </a:r>
            <a:br>
              <a:rPr lang="pt-PT" dirty="0" smtClean="0"/>
            </a:br>
            <a:r>
              <a:rPr lang="pt-PT" dirty="0" smtClean="0"/>
              <a:t>a aranha constrói a teia; </a:t>
            </a:r>
            <a:br>
              <a:rPr lang="pt-PT" dirty="0" smtClean="0"/>
            </a:br>
            <a:r>
              <a:rPr lang="pt-PT" dirty="0" smtClean="0"/>
              <a:t>o homem, a amizade.”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smtClean="0"/>
              <a:t>William Blake</a:t>
            </a:r>
          </a:p>
          <a:p>
            <a:pPr marL="0" indent="0" algn="ctr">
              <a:buNone/>
            </a:pPr>
            <a:r>
              <a:rPr lang="pt-PT" sz="1800" dirty="0" smtClean="0"/>
              <a:t>(</a:t>
            </a:r>
            <a:r>
              <a:rPr lang="en-US" sz="1800" dirty="0" smtClean="0"/>
              <a:t>1757 – 1827)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40533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“A verdadeira amizade pode basear-se somente na união de modos </a:t>
            </a:r>
            <a:br>
              <a:rPr lang="pt-PT" dirty="0" smtClean="0"/>
            </a:br>
            <a:r>
              <a:rPr lang="pt-PT" dirty="0" smtClean="0"/>
              <a:t>de ser semelhantes.”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smtClean="0"/>
              <a:t>Ludwig </a:t>
            </a:r>
            <a:r>
              <a:rPr lang="pt-PT" dirty="0" err="1" smtClean="0"/>
              <a:t>Von</a:t>
            </a:r>
            <a:r>
              <a:rPr lang="pt-PT" dirty="0" smtClean="0"/>
              <a:t> Beethoven</a:t>
            </a:r>
          </a:p>
          <a:p>
            <a:pPr marL="0" indent="0" algn="ctr">
              <a:buNone/>
            </a:pPr>
            <a:r>
              <a:rPr lang="pt-PT" sz="1800" dirty="0" smtClean="0"/>
              <a:t>(1770-1827)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7743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pt-PT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“A amizade duplica as alegrias </a:t>
            </a:r>
            <a:br>
              <a:rPr lang="pt-PT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e divide as tristezas.” </a:t>
            </a:r>
            <a:br>
              <a:rPr lang="pt-PT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smtClean="0"/>
              <a:t>Francis Bacon</a:t>
            </a:r>
          </a:p>
          <a:p>
            <a:pPr marL="0" indent="0" algn="ctr">
              <a:buNone/>
            </a:pPr>
            <a:r>
              <a:rPr lang="pt-PT" sz="1800" dirty="0" smtClean="0"/>
              <a:t>(1561 -1626) 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31-12-2007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8728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r>
              <a:rPr lang="pt-PT" dirty="0" smtClean="0">
                <a:solidFill>
                  <a:schemeClr val="bg1">
                    <a:lumMod val="85000"/>
                  </a:schemeClr>
                </a:solidFill>
              </a:rPr>
              <a:t>A amizade deve ser regada </a:t>
            </a:r>
            <a:br>
              <a:rPr lang="pt-PT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pt-PT" dirty="0" smtClean="0">
                <a:solidFill>
                  <a:schemeClr val="bg1">
                    <a:lumMod val="85000"/>
                  </a:schemeClr>
                </a:solidFill>
              </a:rPr>
              <a:t>para dar frutos.  </a:t>
            </a:r>
            <a:endParaRPr lang="pt-PT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t-PT" dirty="0" smtClean="0"/>
              <a:t>Conclusão 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17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8712968" cy="504057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>
                <a:solidFill>
                  <a:schemeClr val="bg1"/>
                </a:solidFill>
              </a:rPr>
              <a:t>Imagem: </a:t>
            </a:r>
          </a:p>
          <a:p>
            <a:pPr marL="0" indent="0">
              <a:buNone/>
            </a:pPr>
            <a:r>
              <a:rPr lang="pt-PT" i="0" dirty="0" smtClean="0">
                <a:solidFill>
                  <a:schemeClr val="bg1"/>
                </a:solidFill>
              </a:rPr>
              <a:t>Retirada do Browser Internet Explorer</a:t>
            </a:r>
          </a:p>
          <a:p>
            <a:pPr marL="0" indent="0">
              <a:buNone/>
            </a:pPr>
            <a:r>
              <a:rPr lang="pt-PT" dirty="0" smtClean="0">
                <a:solidFill>
                  <a:schemeClr val="bg1"/>
                </a:solidFill>
              </a:rPr>
              <a:t>Música</a:t>
            </a:r>
            <a:r>
              <a:rPr lang="pt-PT" dirty="0"/>
              <a:t>: </a:t>
            </a:r>
          </a:p>
          <a:p>
            <a:pPr marL="0" indent="0">
              <a:buNone/>
            </a:pPr>
            <a:r>
              <a:rPr lang="pt-PT" i="0" dirty="0" err="1" smtClean="0">
                <a:solidFill>
                  <a:schemeClr val="bg1"/>
                </a:solidFill>
              </a:rPr>
              <a:t>Frederic</a:t>
            </a:r>
            <a:r>
              <a:rPr lang="pt-PT" i="0" dirty="0" smtClean="0">
                <a:solidFill>
                  <a:schemeClr val="bg1"/>
                </a:solidFill>
              </a:rPr>
              <a:t> Chopin - </a:t>
            </a:r>
            <a:r>
              <a:rPr lang="pt-PT" i="0" dirty="0" err="1" smtClean="0">
                <a:solidFill>
                  <a:schemeClr val="bg1"/>
                </a:solidFill>
              </a:rPr>
              <a:t>Nocturne</a:t>
            </a:r>
            <a:r>
              <a:rPr lang="pt-PT" i="0" dirty="0" smtClean="0">
                <a:solidFill>
                  <a:schemeClr val="bg1"/>
                </a:solidFill>
              </a:rPr>
              <a:t> </a:t>
            </a:r>
            <a:r>
              <a:rPr lang="pt-PT" i="0" dirty="0" err="1" smtClean="0">
                <a:solidFill>
                  <a:schemeClr val="bg1"/>
                </a:solidFill>
              </a:rPr>
              <a:t>Op.9</a:t>
            </a:r>
            <a:r>
              <a:rPr lang="pt-PT" i="0" dirty="0" smtClean="0">
                <a:solidFill>
                  <a:schemeClr val="bg1"/>
                </a:solidFill>
              </a:rPr>
              <a:t> </a:t>
            </a:r>
            <a:r>
              <a:rPr lang="pt-PT" i="0" dirty="0" err="1" smtClean="0">
                <a:solidFill>
                  <a:schemeClr val="bg1"/>
                </a:solidFill>
              </a:rPr>
              <a:t>No.2</a:t>
            </a:r>
            <a:endParaRPr lang="pt-PT" i="0" dirty="0">
              <a:solidFill>
                <a:schemeClr val="bg1"/>
              </a:solidFill>
            </a:endParaRPr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>
                <a:solidFill>
                  <a:schemeClr val="bg1"/>
                </a:solidFill>
              </a:rPr>
              <a:pPr/>
              <a:t>31-12-2007</a:t>
            </a:fld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Amizade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>
                <a:solidFill>
                  <a:schemeClr val="bg1"/>
                </a:solidFill>
              </a:rPr>
              <a:pPr/>
              <a:t>18</a:t>
            </a:fld>
            <a:endParaRPr lang="pt-P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847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2400" cy="1362075"/>
          </a:xfrm>
        </p:spPr>
        <p:txBody>
          <a:bodyPr/>
          <a:lstStyle/>
          <a:p>
            <a:pPr algn="ctr"/>
            <a:r>
              <a:rPr lang="pt-PT" sz="2800" dirty="0" smtClean="0"/>
              <a:t/>
            </a:r>
            <a:br>
              <a:rPr lang="pt-PT" sz="2800" dirty="0" smtClean="0"/>
            </a:br>
            <a:r>
              <a:rPr lang="pt-PT" sz="2800" dirty="0" smtClean="0"/>
              <a:t>Trabalho sobre </a:t>
            </a:r>
            <a:r>
              <a:rPr lang="pt-PT" dirty="0" smtClean="0"/>
              <a:t>“Amizade”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83568" y="2060849"/>
            <a:ext cx="7772400" cy="1368152"/>
          </a:xfrm>
        </p:spPr>
        <p:txBody>
          <a:bodyPr/>
          <a:lstStyle/>
          <a:p>
            <a:pPr algn="ctr"/>
            <a:r>
              <a:rPr lang="pt-PT" sz="3200" i="0" dirty="0" smtClean="0">
                <a:solidFill>
                  <a:schemeClr val="bg1"/>
                </a:solidFill>
              </a:rPr>
              <a:t>Isabel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i="0" dirty="0" smtClean="0">
                <a:solidFill>
                  <a:schemeClr val="bg1"/>
                </a:solidFill>
              </a:rPr>
              <a:t>Quintas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pt-PT" sz="3200" i="0" dirty="0" smtClean="0">
                <a:solidFill>
                  <a:schemeClr val="bg1"/>
                </a:solidFill>
              </a:rPr>
              <a:t>Mónica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i="0" dirty="0" smtClean="0">
                <a:solidFill>
                  <a:schemeClr val="bg1"/>
                </a:solidFill>
              </a:rPr>
              <a:t>Mendes</a:t>
            </a:r>
            <a:endParaRPr lang="pt-PT" sz="3200" i="0" dirty="0">
              <a:solidFill>
                <a:schemeClr val="bg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Educação Moral  </a:t>
            </a:r>
            <a:r>
              <a:rPr lang="pt-PT" dirty="0" smtClean="0">
                <a:solidFill>
                  <a:schemeClr val="bg1"/>
                </a:solidFill>
              </a:rPr>
              <a:t>Religiosa</a:t>
            </a:r>
            <a:r>
              <a:rPr lang="pt-PT" dirty="0" smtClean="0"/>
              <a:t> e Católica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1872208"/>
          </a:xfrm>
        </p:spPr>
        <p:txBody>
          <a:bodyPr>
            <a:normAutofit/>
          </a:bodyPr>
          <a:lstStyle/>
          <a:p>
            <a:r>
              <a:rPr lang="pt-PT" sz="7200" dirty="0" smtClean="0"/>
              <a:t>Amizade</a:t>
            </a:r>
            <a:endParaRPr lang="pt-PT" sz="7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75656" y="2132856"/>
            <a:ext cx="6400800" cy="648072"/>
          </a:xfrm>
        </p:spPr>
        <p:txBody>
          <a:bodyPr/>
          <a:lstStyle/>
          <a:p>
            <a:r>
              <a:rPr lang="pt-PT" sz="3200" dirty="0" smtClean="0">
                <a:solidFill>
                  <a:schemeClr val="bg1">
                    <a:lumMod val="85000"/>
                  </a:schemeClr>
                </a:solidFill>
              </a:rPr>
              <a:t>Frases de personagens célebres </a:t>
            </a:r>
            <a:endParaRPr lang="pt-PT" sz="32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050" name="Picture 2" descr="home.jpg"/>
          <p:cNvPicPr>
            <a:picLocks noChangeAspect="1" noChangeArrowheads="1"/>
          </p:cNvPicPr>
          <p:nvPr/>
        </p:nvPicPr>
        <p:blipFill>
          <a:blip r:embed="rId4" cstate="print"/>
          <a:srcRect l="86673" t="85384"/>
          <a:stretch>
            <a:fillRect/>
          </a:stretch>
        </p:blipFill>
        <p:spPr bwMode="auto">
          <a:xfrm>
            <a:off x="8388424" y="6237312"/>
            <a:ext cx="504056" cy="414848"/>
          </a:xfrm>
          <a:prstGeom prst="rect">
            <a:avLst/>
          </a:prstGeom>
          <a:noFill/>
        </p:spPr>
      </p:pic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Isabel Quintas | Mónica Mendes</a:t>
            </a:r>
            <a:endParaRPr lang="pt-PT"/>
          </a:p>
        </p:txBody>
      </p:sp>
      <p:pic>
        <p:nvPicPr>
          <p:cNvPr id="9" name="Nocturno Op9 Nº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51520" y="6353944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3693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7776864" cy="648072"/>
          </a:xfrm>
        </p:spPr>
        <p:txBody>
          <a:bodyPr/>
          <a:lstStyle/>
          <a:p>
            <a:pPr algn="r">
              <a:lnSpc>
                <a:spcPct val="150000"/>
              </a:lnSpc>
            </a:pPr>
            <a:r>
              <a:rPr lang="pt-PT" sz="2400" u="sng" dirty="0" smtClean="0">
                <a:solidFill>
                  <a:schemeClr val="bg1"/>
                </a:solidFill>
              </a:rPr>
              <a:t>Personagens célebres, </a:t>
            </a:r>
            <a:r>
              <a:rPr lang="pt-PT" sz="2400" dirty="0" smtClean="0">
                <a:solidFill>
                  <a:schemeClr val="bg1"/>
                </a:solidFill>
              </a:rPr>
              <a:t> </a:t>
            </a:r>
          </a:p>
          <a:p>
            <a:pPr algn="r">
              <a:lnSpc>
                <a:spcPct val="150000"/>
              </a:lnSpc>
            </a:pPr>
            <a:r>
              <a:rPr lang="pt-PT" sz="2400" i="0" dirty="0" smtClean="0">
                <a:solidFill>
                  <a:schemeClr val="bg1"/>
                </a:solidFill>
              </a:rPr>
              <a:t>são pessoas ilustres das artes, da ciência e da cultura. Homens que, pela sua personalidade, conseguiram influenciar a história. </a:t>
            </a:r>
          </a:p>
        </p:txBody>
      </p:sp>
      <p:pic>
        <p:nvPicPr>
          <p:cNvPr id="2050" name="Picture 2" descr="home.jpg"/>
          <p:cNvPicPr>
            <a:picLocks noChangeAspect="1" noChangeArrowheads="1"/>
          </p:cNvPicPr>
          <p:nvPr/>
        </p:nvPicPr>
        <p:blipFill>
          <a:blip r:embed="rId4" cstate="print"/>
          <a:srcRect l="86673" t="85384"/>
          <a:stretch>
            <a:fillRect/>
          </a:stretch>
        </p:blipFill>
        <p:spPr bwMode="auto">
          <a:xfrm>
            <a:off x="8388424" y="6237312"/>
            <a:ext cx="504056" cy="414848"/>
          </a:xfrm>
          <a:prstGeom prst="rect">
            <a:avLst/>
          </a:prstGeom>
          <a:noFill/>
        </p:spPr>
      </p:pic>
      <p:pic>
        <p:nvPicPr>
          <p:cNvPr id="6" name="Nocturno Op9 Nº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51520" y="6237312"/>
            <a:ext cx="404664" cy="404664"/>
          </a:xfrm>
          <a:prstGeom prst="rect">
            <a:avLst/>
          </a:prstGeom>
        </p:spPr>
      </p:pic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Isabel Quintas | Mónica Mendes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713693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9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“A amizade, depois da sabedoria, </a:t>
            </a:r>
            <a:br>
              <a:rPr lang="pt-PT" dirty="0" smtClean="0"/>
            </a:br>
            <a:r>
              <a:rPr lang="pt-PT" dirty="0" smtClean="0"/>
              <a:t>é a mais bela dádiva feita </a:t>
            </a:r>
            <a:br>
              <a:rPr lang="pt-PT" dirty="0" smtClean="0"/>
            </a:br>
            <a:r>
              <a:rPr lang="pt-PT" dirty="0" smtClean="0"/>
              <a:t>aos homens.”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err="1" smtClean="0"/>
              <a:t>Francois</a:t>
            </a:r>
            <a:r>
              <a:rPr lang="pt-PT" dirty="0" smtClean="0"/>
              <a:t> La </a:t>
            </a:r>
            <a:r>
              <a:rPr lang="pt-PT" dirty="0" err="1" smtClean="0"/>
              <a:t>Rochefoucauld</a:t>
            </a:r>
            <a:endParaRPr lang="pt-PT" dirty="0" smtClean="0"/>
          </a:p>
          <a:p>
            <a:pPr marL="0" indent="0" algn="ctr">
              <a:buNone/>
            </a:pPr>
            <a:r>
              <a:rPr lang="pt-PT" sz="18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pt-PT" sz="1800" dirty="0" smtClean="0"/>
              <a:t>(1613 - 1680)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9121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“Pode ser que um dia deixemos de nos falar. Mas enquanto houver amizade, faremos as pazes de novo.”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err="1" smtClean="0"/>
              <a:t>Albert</a:t>
            </a:r>
            <a:r>
              <a:rPr lang="pt-PT" dirty="0" smtClean="0"/>
              <a:t> Einstein</a:t>
            </a:r>
          </a:p>
          <a:p>
            <a:pPr marL="0" indent="0" algn="ctr">
              <a:buNone/>
            </a:pPr>
            <a:r>
              <a:rPr lang="pt-PT" sz="1800" dirty="0" smtClean="0"/>
              <a:t>(1879 –1955)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39823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“O amigo deve ser como o dinheiro, cujo o valor já conhecemos antes de termos necessidade dele.”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err="1" smtClean="0"/>
              <a:t>Sócratres</a:t>
            </a:r>
            <a:endParaRPr lang="pt-PT" dirty="0" smtClean="0"/>
          </a:p>
          <a:p>
            <a:pPr marL="0" indent="0" algn="ctr">
              <a:buNone/>
            </a:pPr>
            <a:r>
              <a:rPr lang="pt-PT" sz="1800" dirty="0" smtClean="0"/>
              <a:t>(470-399 a.C.) 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8455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6118-42DB-4DC2-902B-CAC8059B32E8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smtClean="0"/>
              <a:t>Honoré de Balzac</a:t>
            </a:r>
          </a:p>
          <a:p>
            <a:pPr marL="0" indent="0" algn="ctr">
              <a:buNone/>
            </a:pPr>
            <a:r>
              <a:rPr lang="pt-PT" sz="1800" dirty="0" smtClean="0"/>
              <a:t>(1799 -1850) 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“A infelicidade tem isso de bom: </a:t>
            </a:r>
            <a:br>
              <a:rPr lang="pt-PT" dirty="0" smtClean="0"/>
            </a:br>
            <a:r>
              <a:rPr lang="pt-PT" dirty="0" smtClean="0"/>
              <a:t>faz-nos conhecer os verdadeiros amigos.” </a:t>
            </a:r>
            <a:br>
              <a:rPr lang="pt-PT" dirty="0" smtClean="0"/>
            </a:b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01753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dirty="0" smtClean="0"/>
              <a:t>“Como as plantas, a amizade não deve ser muito nem pouco regada.” </a:t>
            </a:r>
            <a:endParaRPr lang="pt-PT" sz="40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5449-A914-4419-A015-887210141181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smtClean="0"/>
              <a:t>Carlos Drummond de Andrade</a:t>
            </a:r>
          </a:p>
          <a:p>
            <a:pPr marL="0" indent="0" algn="ctr">
              <a:buNone/>
            </a:pPr>
            <a:r>
              <a:rPr lang="pt-PT" sz="1800" dirty="0" smtClean="0"/>
              <a:t>(1902 -1987) </a:t>
            </a:r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xmlns="" val="359515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“Dos amores humanos, o menos egoísta, o mais puro e desinteressado é o amor da amizade.”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E59C7-B3C2-4F37-A262-123A66B80205}" type="datetime1">
              <a:rPr lang="pt-PT" smtClean="0"/>
              <a:pPr/>
              <a:t>31-12-2007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9</a:t>
            </a:fld>
            <a:endParaRPr lang="pt-PT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smtClean="0"/>
              <a:t>Cícero</a:t>
            </a:r>
          </a:p>
          <a:p>
            <a:pPr marL="0" indent="0" algn="ctr">
              <a:buNone/>
            </a:pPr>
            <a:r>
              <a:rPr lang="pt-PT" sz="1800" dirty="0" smtClean="0"/>
              <a:t>(106 - 743 a.C.)</a:t>
            </a:r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xmlns="" val="41422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291</Words>
  <Application>Microsoft Office PowerPoint</Application>
  <PresentationFormat>Apresentação no Ecrã (4:3)</PresentationFormat>
  <Paragraphs>106</Paragraphs>
  <Slides>19</Slides>
  <Notes>3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19</vt:i4>
      </vt:variant>
    </vt:vector>
  </HeadingPairs>
  <TitlesOfParts>
    <vt:vector size="20" baseType="lpstr">
      <vt:lpstr>Tema do Office</vt:lpstr>
      <vt:lpstr>Amizade</vt:lpstr>
      <vt:lpstr>Amizade</vt:lpstr>
      <vt:lpstr>Diapositivo 3</vt:lpstr>
      <vt:lpstr>“A amizade, depois da sabedoria,  é a mais bela dádiva feita  aos homens.”</vt:lpstr>
      <vt:lpstr>“Pode ser que um dia deixemos de nos falar. Mas enquanto houver amizade, faremos as pazes de novo.”</vt:lpstr>
      <vt:lpstr> “O amigo deve ser como o dinheiro, cujo o valor já conhecemos antes de termos necessidade dele.”  </vt:lpstr>
      <vt:lpstr> “A infelicidade tem isso de bom:  faz-nos conhecer os verdadeiros amigos.”  </vt:lpstr>
      <vt:lpstr>“Como as plantas, a amizade não deve ser muito nem pouco regada.” </vt:lpstr>
      <vt:lpstr>“Dos amores humanos, o menos egoísta, o mais puro e desinteressado é o amor da amizade.”</vt:lpstr>
      <vt:lpstr> “Amigo é a criatura que escuta todas as nossas coisas sem aquela cara que parece estar dizendo:  - E eu com isso?” </vt:lpstr>
      <vt:lpstr>“A amizade é uma alma  com dois corpos.” </vt:lpstr>
      <vt:lpstr> “Um irmão pode não ser um amigo, mas um amigo sempre será  um irmão.”  </vt:lpstr>
      <vt:lpstr> “Repreende o amigo em segredo e elogia-o em público.”  </vt:lpstr>
      <vt:lpstr> “A ave constrói o ninho;  a aranha constrói a teia;  o homem, a amizade.”  </vt:lpstr>
      <vt:lpstr> “A verdadeira amizade pode basear-se somente na união de modos  de ser semelhantes.”  </vt:lpstr>
      <vt:lpstr> “A amizade duplica as alegrias  e divide as tristezas.”  </vt:lpstr>
      <vt:lpstr> A amizade deve ser regada  para dar frutos.  </vt:lpstr>
      <vt:lpstr>Diapositivo 18</vt:lpstr>
      <vt:lpstr> Trabalho sobre “Amizade”</vt:lpstr>
    </vt:vector>
  </TitlesOfParts>
  <Company>M. E. - GEPE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Mónica Mendes</cp:lastModifiedBy>
  <cp:revision>42</cp:revision>
  <dcterms:created xsi:type="dcterms:W3CDTF">2012-06-29T14:29:12Z</dcterms:created>
  <dcterms:modified xsi:type="dcterms:W3CDTF">2007-12-31T23:05:54Z</dcterms:modified>
</cp:coreProperties>
</file>